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4.xml" ContentType="application/vnd.openxmlformats-officedocument.presentationml.slide+xml"/>
  <Override PartName="/ppt/slides/slide2.xml" ContentType="application/vnd.openxmlformats-officedocument.presentationml.slide+xml"/>
  <Override PartName="/ppt/slides/slide12.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9.xml" ContentType="application/vnd.openxmlformats-officedocument.presentationml.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5.xml" ContentType="application/vnd.openxmlformats-officedocument.presentationml.notesSlid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2.xml" ContentType="application/vnd.openxmlformats-officedocument.theme+xml"/>
  <Override PartName="/ppt/theme/theme1.xml" ContentType="application/vnd.openxmlformats-officedocument.theme+xml"/>
  <Override PartName="/ppt/notesMasters/notesMaster1.xml" ContentType="application/vnd.openxmlformats-officedocument.presentationml.notesMaster+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264" r:id="rId3"/>
    <p:sldId id="271" r:id="rId4"/>
    <p:sldId id="260" r:id="rId5"/>
    <p:sldId id="265" r:id="rId6"/>
    <p:sldId id="261" r:id="rId7"/>
    <p:sldId id="266" r:id="rId8"/>
    <p:sldId id="258" r:id="rId9"/>
    <p:sldId id="267" r:id="rId10"/>
    <p:sldId id="259" r:id="rId11"/>
    <p:sldId id="268" r:id="rId12"/>
    <p:sldId id="256" r:id="rId13"/>
    <p:sldId id="269" r:id="rId14"/>
    <p:sldId id="263"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2840" autoAdjust="0"/>
  </p:normalViewPr>
  <p:slideViewPr>
    <p:cSldViewPr snapToGrid="0">
      <p:cViewPr varScale="1">
        <p:scale>
          <a:sx n="54" d="100"/>
          <a:sy n="54" d="100"/>
        </p:scale>
        <p:origin x="1338" y="4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1.xml"/></Relationships>
</file>

<file path=ppt/media/image1.jpg>
</file>

<file path=ppt/media/image10.JPG>
</file>

<file path=ppt/media/image11.gif>
</file>

<file path=ppt/media/image12.jpeg>
</file>

<file path=ppt/media/image13.jpeg>
</file>

<file path=ppt/media/image14.JPG>
</file>

<file path=ppt/media/image2.jpeg>
</file>

<file path=ppt/media/image3.jpeg>
</file>

<file path=ppt/media/image4.JP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360D62-1F30-47B8-A9D5-AB46EDBD3FD0}" type="datetimeFigureOut">
              <a:rPr lang="en-US" smtClean="0"/>
              <a:t>9/11/2019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D8CB12-3D65-4BB0-9A58-24BC62109734}" type="slidenum">
              <a:rPr lang="en-US" smtClean="0"/>
              <a:t>‹#›</a:t>
            </a:fld>
            <a:endParaRPr lang="en-US"/>
          </a:p>
        </p:txBody>
      </p:sp>
    </p:spTree>
    <p:extLst>
      <p:ext uri="{BB962C8B-B14F-4D97-AF65-F5344CB8AC3E}">
        <p14:creationId xmlns:p14="http://schemas.microsoft.com/office/powerpoint/2010/main" val="2680558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Laterite</a:t>
            </a:r>
            <a:r>
              <a:rPr lang="en-US" baseline="0" dirty="0" smtClean="0"/>
              <a:t> Narrow-mouthed frog was discovered at End Point in 2016 as a result of a citizen’s observations. </a:t>
            </a:r>
          </a:p>
          <a:p>
            <a:endParaRPr lang="en-US" dirty="0" smtClean="0"/>
          </a:p>
          <a:p>
            <a:r>
              <a:rPr lang="en-US" dirty="0" smtClean="0"/>
              <a:t>Additional Reading Material:</a:t>
            </a:r>
          </a:p>
          <a:p>
            <a:r>
              <a:rPr lang="en-US" dirty="0" smtClean="0"/>
              <a:t>Case Study #16, page</a:t>
            </a:r>
            <a:r>
              <a:rPr lang="en-US" baseline="0" dirty="0" smtClean="0"/>
              <a:t> number 112 in the “environmental reader” textbook</a:t>
            </a:r>
          </a:p>
          <a:p>
            <a:r>
              <a:rPr lang="en-US" dirty="0" smtClean="0"/>
              <a:t>https://www.wcs.org/get-involved/updates/wild-seve-celebrates-10-000-cases</a:t>
            </a:r>
          </a:p>
          <a:p>
            <a:r>
              <a:rPr lang="en-US" dirty="0" smtClean="0"/>
              <a:t>http://www.conservationindia.org/campaigns/amur-massacre</a:t>
            </a:r>
          </a:p>
          <a:p>
            <a:r>
              <a:rPr lang="en-US" dirty="0" smtClean="0"/>
              <a:t>https://birdcount.in/amur-falcons-from-russia-to-africa/</a:t>
            </a:r>
          </a:p>
          <a:p>
            <a:endParaRPr lang="en-US" dirty="0" smtClean="0"/>
          </a:p>
          <a:p>
            <a:r>
              <a:rPr lang="en-US" dirty="0" smtClean="0"/>
              <a:t>Prepared by Shaurya Rahul Narlanka</a:t>
            </a:r>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1</a:t>
            </a:fld>
            <a:endParaRPr lang="en-US"/>
          </a:p>
        </p:txBody>
      </p:sp>
    </p:spTree>
    <p:extLst>
      <p:ext uri="{BB962C8B-B14F-4D97-AF65-F5344CB8AC3E}">
        <p14:creationId xmlns:p14="http://schemas.microsoft.com/office/powerpoint/2010/main" val="1968384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asked about what</a:t>
            </a:r>
            <a:r>
              <a:rPr lang="en-US" baseline="0" dirty="0" smtClean="0"/>
              <a:t> animals require conservation, the answer is usually a tiger or a panda or other such popular animals. But these animals are usually not the one who are in most need of conservation. Furthermore, these animals are somewhat easier to conserve because they are easily marketable due to either their cultural importance and/or innate aesthetic appeal. This makes it easier to get funding and/or influence policy that enables their successful conservation.   </a:t>
            </a:r>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4</a:t>
            </a:fld>
            <a:endParaRPr lang="en-US"/>
          </a:p>
        </p:txBody>
      </p:sp>
    </p:spTree>
    <p:extLst>
      <p:ext uri="{BB962C8B-B14F-4D97-AF65-F5344CB8AC3E}">
        <p14:creationId xmlns:p14="http://schemas.microsoft.com/office/powerpoint/2010/main" val="3280171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The</a:t>
            </a:r>
            <a:r>
              <a:rPr lang="en-US" baseline="0" dirty="0" smtClean="0"/>
              <a:t> success of their conservation is evident in their numbers. </a:t>
            </a:r>
            <a:r>
              <a:rPr lang="en-US" dirty="0" smtClean="0"/>
              <a:t>Tiger populations have risen</a:t>
            </a:r>
            <a:r>
              <a:rPr lang="en-US" baseline="0" dirty="0" smtClean="0"/>
              <a:t> 1300% since it was declared as the national animal 44 years ago a</a:t>
            </a:r>
            <a:r>
              <a:rPr lang="en-US" dirty="0" smtClean="0"/>
              <a:t>nd Panda</a:t>
            </a:r>
            <a:r>
              <a:rPr lang="en-US" baseline="0" dirty="0" smtClean="0"/>
              <a:t> populations have risen 17% in a decade and is no longer listed as endangered. </a:t>
            </a:r>
            <a:endParaRPr lang="en-US" dirty="0" smtClean="0"/>
          </a:p>
          <a:p>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6</a:t>
            </a:fld>
            <a:endParaRPr lang="en-US"/>
          </a:p>
        </p:txBody>
      </p:sp>
    </p:spTree>
    <p:extLst>
      <p:ext uri="{BB962C8B-B14F-4D97-AF65-F5344CB8AC3E}">
        <p14:creationId xmlns:p14="http://schemas.microsoft.com/office/powerpoint/2010/main" val="39399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Instead, there</a:t>
            </a:r>
            <a:r>
              <a:rPr lang="en-US" baseline="0" dirty="0" smtClean="0"/>
              <a:t> are other animals like amphibians which are in much higher need of conservation, as can be seen from the graphics in this slide. But there in lies the problem. Animals like amphibians don’t receive adequate funding for conservation usually because of their weak cultural influence and lack of aesthetic appeal. This is a huge problem because their conservation requires specialist training and separate efforts for monitoring which requires considerable financial backing. It is also harder to influence policy for their conservation for the same aforementioned reasons. </a:t>
            </a:r>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8</a:t>
            </a:fld>
            <a:endParaRPr lang="en-US"/>
          </a:p>
        </p:txBody>
      </p:sp>
    </p:spTree>
    <p:extLst>
      <p:ext uri="{BB962C8B-B14F-4D97-AF65-F5344CB8AC3E}">
        <p14:creationId xmlns:p14="http://schemas.microsoft.com/office/powerpoint/2010/main" val="26805645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where the role</a:t>
            </a:r>
            <a:r>
              <a:rPr lang="en-US" baseline="0" dirty="0" smtClean="0"/>
              <a:t> of technology and </a:t>
            </a:r>
            <a:r>
              <a:rPr lang="en-US" dirty="0" smtClean="0"/>
              <a:t>citizen</a:t>
            </a:r>
            <a:r>
              <a:rPr lang="en-US" baseline="0" dirty="0" smtClean="0"/>
              <a:t> science comes in. Citizen science initiatives are those where people even without advanced scientific training can contribute to the progress of the scientific field of their interest. It encourages people to submit their observations on various online platforms which are reviewed by experts and confirmed. This is an advantage for the hobbyists as they get their observations confirmed by an expert and also get an online database of their observations. It is also an advantage for the experts as it saves them the trouble of making these observations and get a rich dataset for next to no cost. For wildlife, </a:t>
            </a:r>
            <a:r>
              <a:rPr lang="en-US" baseline="0" dirty="0" err="1" smtClean="0"/>
              <a:t>ebird</a:t>
            </a:r>
            <a:r>
              <a:rPr lang="en-US" baseline="0" dirty="0" smtClean="0"/>
              <a:t>, </a:t>
            </a:r>
            <a:r>
              <a:rPr lang="en-US" baseline="0" dirty="0" err="1" smtClean="0"/>
              <a:t>inaturalist</a:t>
            </a:r>
            <a:r>
              <a:rPr lang="en-US" baseline="0" dirty="0" smtClean="0"/>
              <a:t> and </a:t>
            </a:r>
            <a:r>
              <a:rPr lang="en-US" baseline="0" dirty="0" err="1" smtClean="0"/>
              <a:t>india</a:t>
            </a:r>
            <a:r>
              <a:rPr lang="en-US" baseline="0" dirty="0" smtClean="0"/>
              <a:t> biodiversity portal are few of the famous ones being used in India. </a:t>
            </a:r>
          </a:p>
        </p:txBody>
      </p:sp>
      <p:sp>
        <p:nvSpPr>
          <p:cNvPr id="4" name="Slide Number Placeholder 3"/>
          <p:cNvSpPr>
            <a:spLocks noGrp="1"/>
          </p:cNvSpPr>
          <p:nvPr>
            <p:ph type="sldNum" sz="quarter" idx="10"/>
          </p:nvPr>
        </p:nvSpPr>
        <p:spPr/>
        <p:txBody>
          <a:bodyPr/>
          <a:lstStyle/>
          <a:p>
            <a:fld id="{F0D8CB12-3D65-4BB0-9A58-24BC62109734}" type="slidenum">
              <a:rPr lang="en-US" smtClean="0"/>
              <a:t>10</a:t>
            </a:fld>
            <a:endParaRPr lang="en-US"/>
          </a:p>
        </p:txBody>
      </p:sp>
    </p:spTree>
    <p:extLst>
      <p:ext uri="{BB962C8B-B14F-4D97-AF65-F5344CB8AC3E}">
        <p14:creationId xmlns:p14="http://schemas.microsoft.com/office/powerpoint/2010/main" val="3825600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Amur Falcon</a:t>
            </a:r>
            <a:r>
              <a:rPr lang="en-US" baseline="0" dirty="0" smtClean="0"/>
              <a:t> is a handsome small pigeon-sized raptor. It has one of the longest migration routes in the world, covering almost 22000km in a single year. Their biggest congregation according to some estimates happens in the </a:t>
            </a:r>
            <a:r>
              <a:rPr lang="en-US" sz="1200" b="0" i="0" kern="1200" dirty="0" err="1" smtClean="0">
                <a:solidFill>
                  <a:schemeClr val="tx1"/>
                </a:solidFill>
                <a:effectLst/>
                <a:latin typeface="+mn-lt"/>
                <a:ea typeface="+mn-ea"/>
                <a:cs typeface="+mn-cs"/>
              </a:rPr>
              <a:t>Wokha</a:t>
            </a:r>
            <a:r>
              <a:rPr lang="en-US" sz="1200" b="0" i="0" kern="1200" dirty="0" smtClean="0">
                <a:solidFill>
                  <a:schemeClr val="tx1"/>
                </a:solidFill>
                <a:effectLst/>
                <a:latin typeface="+mn-lt"/>
                <a:ea typeface="+mn-ea"/>
                <a:cs typeface="+mn-cs"/>
              </a:rPr>
              <a:t> district</a:t>
            </a:r>
            <a:r>
              <a:rPr lang="en-US" sz="1200" b="0" i="0" kern="1200" baseline="0" dirty="0" smtClean="0">
                <a:solidFill>
                  <a:schemeClr val="tx1"/>
                </a:solidFill>
                <a:effectLst/>
                <a:latin typeface="+mn-lt"/>
                <a:ea typeface="+mn-ea"/>
                <a:cs typeface="+mn-cs"/>
              </a:rPr>
              <a:t> of the north-eastern state of</a:t>
            </a:r>
            <a:r>
              <a:rPr lang="en-US" sz="1200" b="0" i="0" kern="1200" dirty="0" smtClean="0">
                <a:solidFill>
                  <a:schemeClr val="tx1"/>
                </a:solidFill>
                <a:effectLst/>
                <a:latin typeface="+mn-lt"/>
                <a:ea typeface="+mn-ea"/>
                <a:cs typeface="+mn-cs"/>
              </a:rPr>
              <a:t> Nagaland.</a:t>
            </a:r>
            <a:r>
              <a:rPr lang="en-US" sz="1200" b="0" i="0" kern="1200" baseline="0" dirty="0" smtClean="0">
                <a:solidFill>
                  <a:schemeClr val="tx1"/>
                </a:solidFill>
                <a:effectLst/>
                <a:latin typeface="+mn-lt"/>
                <a:ea typeface="+mn-ea"/>
                <a:cs typeface="+mn-cs"/>
              </a:rPr>
              <a:t> This entire data in this map was generated by people contributing their observations to </a:t>
            </a:r>
            <a:r>
              <a:rPr lang="en-US" sz="1200" b="0" i="0" kern="1200" baseline="0" dirty="0" err="1" smtClean="0">
                <a:solidFill>
                  <a:schemeClr val="tx1"/>
                </a:solidFill>
                <a:effectLst/>
                <a:latin typeface="+mn-lt"/>
                <a:ea typeface="+mn-ea"/>
                <a:cs typeface="+mn-cs"/>
              </a:rPr>
              <a:t>ebird</a:t>
            </a:r>
            <a:r>
              <a:rPr lang="en-US" sz="1200" b="0" i="0" kern="1200" baseline="0" dirty="0" smtClean="0">
                <a:solidFill>
                  <a:schemeClr val="tx1"/>
                </a:solidFill>
                <a:effectLst/>
                <a:latin typeface="+mn-lt"/>
                <a:ea typeface="+mn-ea"/>
                <a:cs typeface="+mn-cs"/>
              </a:rPr>
              <a:t>, an online citizen science portal for submitting observations of birds. </a:t>
            </a:r>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12</a:t>
            </a:fld>
            <a:endParaRPr lang="en-US"/>
          </a:p>
        </p:txBody>
      </p:sp>
    </p:spTree>
    <p:extLst>
      <p:ext uri="{BB962C8B-B14F-4D97-AF65-F5344CB8AC3E}">
        <p14:creationId xmlns:p14="http://schemas.microsoft.com/office/powerpoint/2010/main" val="504873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India, technology does not only aid in helping wildlife, but also humans. Wild </a:t>
            </a:r>
            <a:r>
              <a:rPr lang="en-US" baseline="0" dirty="0" err="1" smtClean="0"/>
              <a:t>seve</a:t>
            </a:r>
            <a:r>
              <a:rPr lang="en-US" baseline="0" dirty="0" smtClean="0"/>
              <a:t> is a mobile technology-based platform where a farmer can call a toll-free number to report a wildlife-conflict related incident. Trained personnel then physically come to help the farmer in filing compensation claims and other due processes to get fair compensation for their damage from the government. This helps the farmers be more tolerant of wildlife around them and ensure protection of the wildlife as well. </a:t>
            </a:r>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14</a:t>
            </a:fld>
            <a:endParaRPr lang="en-US"/>
          </a:p>
        </p:txBody>
      </p:sp>
    </p:spTree>
    <p:extLst>
      <p:ext uri="{BB962C8B-B14F-4D97-AF65-F5344CB8AC3E}">
        <p14:creationId xmlns:p14="http://schemas.microsoft.com/office/powerpoint/2010/main" val="683899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7EDC72B-E2E8-4F9B-AF26-D53EC23963AE}" type="datetimeFigureOut">
              <a:rPr lang="en-US" smtClean="0"/>
              <a:t>9/11/2019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41346855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EDC72B-E2E8-4F9B-AF26-D53EC23963AE}" type="datetimeFigureOut">
              <a:rPr lang="en-US" smtClean="0"/>
              <a:t>9/11/2019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1227134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EDC72B-E2E8-4F9B-AF26-D53EC23963AE}" type="datetimeFigureOut">
              <a:rPr lang="en-US" smtClean="0"/>
              <a:t>9/11/2019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4063796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EDC72B-E2E8-4F9B-AF26-D53EC23963AE}" type="datetimeFigureOut">
              <a:rPr lang="en-US" smtClean="0"/>
              <a:t>9/11/2019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759079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7EDC72B-E2E8-4F9B-AF26-D53EC23963AE}" type="datetimeFigureOut">
              <a:rPr lang="en-US" smtClean="0"/>
              <a:t>9/11/2019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879292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7EDC72B-E2E8-4F9B-AF26-D53EC23963AE}" type="datetimeFigureOut">
              <a:rPr lang="en-US" smtClean="0"/>
              <a:t>9/11/2019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288444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7EDC72B-E2E8-4F9B-AF26-D53EC23963AE}" type="datetimeFigureOut">
              <a:rPr lang="en-US" smtClean="0"/>
              <a:t>9/11/2019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1391040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7EDC72B-E2E8-4F9B-AF26-D53EC23963AE}" type="datetimeFigureOut">
              <a:rPr lang="en-US" smtClean="0"/>
              <a:t>9/11/2019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2869765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EDC72B-E2E8-4F9B-AF26-D53EC23963AE}" type="datetimeFigureOut">
              <a:rPr lang="en-US" smtClean="0"/>
              <a:t>9/11/2019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379434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EDC72B-E2E8-4F9B-AF26-D53EC23963AE}" type="datetimeFigureOut">
              <a:rPr lang="en-US" smtClean="0"/>
              <a:t>9/11/2019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3415252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EDC72B-E2E8-4F9B-AF26-D53EC23963AE}" type="datetimeFigureOut">
              <a:rPr lang="en-US" smtClean="0"/>
              <a:t>9/11/2019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816108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EDC72B-E2E8-4F9B-AF26-D53EC23963AE}" type="datetimeFigureOut">
              <a:rPr lang="en-US" smtClean="0"/>
              <a:t>9/11/2019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0510C8-F1A0-49DB-A23B-A87247209877}" type="slidenum">
              <a:rPr lang="en-US" smtClean="0"/>
              <a:t>‹#›</a:t>
            </a:fld>
            <a:endParaRPr lang="en-US"/>
          </a:p>
        </p:txBody>
      </p:sp>
    </p:spTree>
    <p:extLst>
      <p:ext uri="{BB962C8B-B14F-4D97-AF65-F5344CB8AC3E}">
        <p14:creationId xmlns:p14="http://schemas.microsoft.com/office/powerpoint/2010/main" val="17867170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3.jpeg"/><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9148" y="2677392"/>
            <a:ext cx="4177869" cy="1463040"/>
          </a:xfrm>
          <a:solidFill>
            <a:schemeClr val="tx1">
              <a:alpha val="65000"/>
            </a:schemeClr>
          </a:solidFill>
        </p:spPr>
        <p:txBody>
          <a:bodyPr>
            <a:normAutofit/>
          </a:bodyPr>
          <a:lstStyle/>
          <a:p>
            <a:pPr algn="ctr"/>
            <a:r>
              <a:rPr lang="en-US" b="1" dirty="0" smtClean="0">
                <a:solidFill>
                  <a:schemeClr val="bg1"/>
                </a:solidFill>
              </a:rPr>
              <a:t>Citizen Conservation</a:t>
            </a:r>
            <a:endParaRPr lang="en-US" dirty="0"/>
          </a:p>
        </p:txBody>
      </p:sp>
      <p:sp>
        <p:nvSpPr>
          <p:cNvPr id="3" name="Content Placeholder 2"/>
          <p:cNvSpPr>
            <a:spLocks noGrp="1"/>
          </p:cNvSpPr>
          <p:nvPr>
            <p:ph idx="1"/>
          </p:nvPr>
        </p:nvSpPr>
        <p:spPr>
          <a:xfrm>
            <a:off x="9606166" y="216977"/>
            <a:ext cx="1852246" cy="459732"/>
          </a:xfrm>
          <a:solidFill>
            <a:schemeClr val="tx1">
              <a:alpha val="65000"/>
            </a:schemeClr>
          </a:solidFill>
        </p:spPr>
        <p:txBody>
          <a:bodyPr>
            <a:noAutofit/>
          </a:bodyPr>
          <a:lstStyle/>
          <a:p>
            <a:pPr marL="0" indent="0">
              <a:buNone/>
            </a:pPr>
            <a:r>
              <a:rPr lang="en-US" sz="2400" b="1" dirty="0" smtClean="0">
                <a:solidFill>
                  <a:schemeClr val="bg1"/>
                </a:solidFill>
              </a:rPr>
              <a:t>Case Study-6</a:t>
            </a:r>
            <a:r>
              <a:rPr lang="en-US" sz="2400" b="1" dirty="0" smtClean="0"/>
              <a:t> </a:t>
            </a:r>
            <a:endParaRPr lang="en-US" sz="2400" b="1" dirty="0"/>
          </a:p>
        </p:txBody>
      </p:sp>
      <p:sp>
        <p:nvSpPr>
          <p:cNvPr id="4" name="Rectangle 3"/>
          <p:cNvSpPr/>
          <p:nvPr/>
        </p:nvSpPr>
        <p:spPr>
          <a:xfrm>
            <a:off x="239148" y="4140432"/>
            <a:ext cx="4177869" cy="1015663"/>
          </a:xfrm>
          <a:prstGeom prst="rect">
            <a:avLst/>
          </a:prstGeom>
          <a:solidFill>
            <a:schemeClr val="tx1">
              <a:alpha val="65000"/>
            </a:schemeClr>
          </a:solidFill>
        </p:spPr>
        <p:txBody>
          <a:bodyPr wrap="square">
            <a:spAutoFit/>
          </a:bodyPr>
          <a:lstStyle/>
          <a:p>
            <a:pPr algn="ctr"/>
            <a:r>
              <a:rPr lang="en-US" sz="2000" b="1" dirty="0" smtClean="0">
                <a:solidFill>
                  <a:schemeClr val="bg1"/>
                </a:solidFill>
              </a:rPr>
              <a:t>Limitations of traditional conservation measures and the role of technology in mitigating them</a:t>
            </a:r>
            <a:endParaRPr lang="en-US" sz="2000" b="1" dirty="0">
              <a:solidFill>
                <a:schemeClr val="bg1"/>
              </a:solidFill>
            </a:endParaRPr>
          </a:p>
        </p:txBody>
      </p:sp>
      <p:sp>
        <p:nvSpPr>
          <p:cNvPr id="5" name="TextBox 4"/>
          <p:cNvSpPr txBox="1"/>
          <p:nvPr/>
        </p:nvSpPr>
        <p:spPr>
          <a:xfrm>
            <a:off x="10724826" y="6571281"/>
            <a:ext cx="1467173" cy="286719"/>
          </a:xfrm>
          <a:prstGeom prst="rect">
            <a:avLst/>
          </a:prstGeom>
          <a:solidFill>
            <a:schemeClr val="tx1"/>
          </a:solidFill>
        </p:spPr>
        <p:txBody>
          <a:bodyPr wrap="square" rtlCol="0">
            <a:spAutoFit/>
          </a:bodyPr>
          <a:lstStyle/>
          <a:p>
            <a:r>
              <a:rPr lang="en-US" sz="1200" dirty="0" smtClean="0">
                <a:solidFill>
                  <a:schemeClr val="bg1"/>
                </a:solidFill>
              </a:rPr>
              <a:t>Source: </a:t>
            </a:r>
            <a:r>
              <a:rPr lang="en-US" sz="1200" dirty="0" err="1" smtClean="0">
                <a:solidFill>
                  <a:schemeClr val="bg1"/>
                </a:solidFill>
              </a:rPr>
              <a:t>Ramit</a:t>
            </a:r>
            <a:r>
              <a:rPr lang="en-US" sz="1200" dirty="0" smtClean="0">
                <a:solidFill>
                  <a:schemeClr val="bg1"/>
                </a:solidFill>
              </a:rPr>
              <a:t> </a:t>
            </a:r>
            <a:r>
              <a:rPr lang="en-US" sz="1200" dirty="0" err="1" smtClean="0">
                <a:solidFill>
                  <a:schemeClr val="bg1"/>
                </a:solidFill>
              </a:rPr>
              <a:t>Singal</a:t>
            </a:r>
            <a:endParaRPr lang="en-US" sz="1200" dirty="0">
              <a:solidFill>
                <a:schemeClr val="bg1"/>
              </a:solidFill>
            </a:endParaRPr>
          </a:p>
        </p:txBody>
      </p:sp>
      <p:sp>
        <p:nvSpPr>
          <p:cNvPr id="6" name="TextBox 5"/>
          <p:cNvSpPr txBox="1"/>
          <p:nvPr/>
        </p:nvSpPr>
        <p:spPr>
          <a:xfrm>
            <a:off x="5425996" y="6571280"/>
            <a:ext cx="2152973" cy="286720"/>
          </a:xfrm>
          <a:prstGeom prst="rect">
            <a:avLst/>
          </a:prstGeom>
          <a:solidFill>
            <a:schemeClr val="tx1"/>
          </a:solidFill>
        </p:spPr>
        <p:txBody>
          <a:bodyPr wrap="square" rtlCol="0">
            <a:spAutoFit/>
          </a:bodyPr>
          <a:lstStyle/>
          <a:p>
            <a:r>
              <a:rPr lang="en-US" sz="1200" dirty="0" smtClean="0">
                <a:solidFill>
                  <a:schemeClr val="bg1"/>
                </a:solidFill>
              </a:rPr>
              <a:t>Laterite Narrow-mouthed Frog</a:t>
            </a:r>
            <a:endParaRPr lang="en-US" sz="1200" dirty="0">
              <a:solidFill>
                <a:schemeClr val="bg1"/>
              </a:solidFill>
            </a:endParaRPr>
          </a:p>
        </p:txBody>
      </p:sp>
    </p:spTree>
    <p:extLst>
      <p:ext uri="{BB962C8B-B14F-4D97-AF65-F5344CB8AC3E}">
        <p14:creationId xmlns:p14="http://schemas.microsoft.com/office/powerpoint/2010/main" val="10876504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65611" y="0"/>
            <a:ext cx="6526389" cy="4299284"/>
          </a:xfr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2884017"/>
            <a:ext cx="5665611" cy="3973983"/>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65610" y="3486165"/>
            <a:ext cx="6526390" cy="4537881"/>
          </a:xfrm>
          <a:prstGeom prst="rect">
            <a:avLst/>
          </a:prstGeom>
        </p:spPr>
      </p:pic>
      <p:sp>
        <p:nvSpPr>
          <p:cNvPr id="7" name="Title 1"/>
          <p:cNvSpPr>
            <a:spLocks noGrp="1"/>
          </p:cNvSpPr>
          <p:nvPr>
            <p:ph type="title"/>
          </p:nvPr>
        </p:nvSpPr>
        <p:spPr>
          <a:xfrm>
            <a:off x="787673" y="699692"/>
            <a:ext cx="4090261" cy="1194742"/>
          </a:xfrm>
          <a:solidFill>
            <a:schemeClr val="tx1"/>
          </a:solidFill>
        </p:spPr>
        <p:txBody>
          <a:bodyPr>
            <a:normAutofit fontScale="90000"/>
          </a:bodyPr>
          <a:lstStyle/>
          <a:p>
            <a:pPr algn="ctr"/>
            <a:r>
              <a:rPr lang="en-US" b="1" dirty="0" smtClean="0">
                <a:solidFill>
                  <a:schemeClr val="bg1"/>
                </a:solidFill>
              </a:rPr>
              <a:t>Citizen Science Initiatives</a:t>
            </a:r>
            <a:endParaRPr lang="en-US" b="1" dirty="0">
              <a:solidFill>
                <a:schemeClr val="bg1"/>
              </a:solidFill>
            </a:endParaRPr>
          </a:p>
        </p:txBody>
      </p:sp>
    </p:spTree>
    <p:extLst>
      <p:ext uri="{BB962C8B-B14F-4D97-AF65-F5344CB8AC3E}">
        <p14:creationId xmlns:p14="http://schemas.microsoft.com/office/powerpoint/2010/main" val="3731376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algn="just"/>
            <a:r>
              <a:rPr lang="en-US" sz="2400" dirty="0">
                <a:latin typeface="Times New Roman" panose="02020603050405020304" pitchFamily="18" charset="0"/>
                <a:cs typeface="Times New Roman" panose="02020603050405020304" pitchFamily="18" charset="0"/>
              </a:rPr>
              <a:t>This is where the role of technology and citizen science comes in. Citizen science initiatives are those where people even without advanced scientific training can contribute to the progress of the scientific field of their interest. </a:t>
            </a:r>
            <a:endParaRPr lang="en-US" sz="2400" dirty="0" smtClean="0">
              <a:latin typeface="Times New Roman" panose="02020603050405020304" pitchFamily="18" charset="0"/>
              <a:cs typeface="Times New Roman" panose="02020603050405020304" pitchFamily="18" charset="0"/>
            </a:endParaRPr>
          </a:p>
          <a:p>
            <a:pPr algn="just"/>
            <a:r>
              <a:rPr lang="en-US" sz="2400" dirty="0" smtClean="0">
                <a:latin typeface="Times New Roman" panose="02020603050405020304" pitchFamily="18" charset="0"/>
                <a:cs typeface="Times New Roman" panose="02020603050405020304" pitchFamily="18" charset="0"/>
              </a:rPr>
              <a:t>It </a:t>
            </a:r>
            <a:r>
              <a:rPr lang="en-US" sz="2400" dirty="0">
                <a:latin typeface="Times New Roman" panose="02020603050405020304" pitchFamily="18" charset="0"/>
                <a:cs typeface="Times New Roman" panose="02020603050405020304" pitchFamily="18" charset="0"/>
              </a:rPr>
              <a:t>encourages people to submit their observations on various online platforms which are reviewed by experts and confirmed. This is an advantage for the hobbyists as they get their observations confirmed by an expert and also get an online database of their observations. </a:t>
            </a:r>
            <a:endParaRPr lang="en-US" sz="2400" dirty="0" smtClean="0">
              <a:latin typeface="Times New Roman" panose="02020603050405020304" pitchFamily="18" charset="0"/>
              <a:cs typeface="Times New Roman" panose="02020603050405020304" pitchFamily="18" charset="0"/>
            </a:endParaRPr>
          </a:p>
          <a:p>
            <a:pPr algn="just"/>
            <a:r>
              <a:rPr lang="en-US" sz="2400" dirty="0" smtClean="0">
                <a:latin typeface="Times New Roman" panose="02020603050405020304" pitchFamily="18" charset="0"/>
                <a:cs typeface="Times New Roman" panose="02020603050405020304" pitchFamily="18" charset="0"/>
              </a:rPr>
              <a:t>It </a:t>
            </a:r>
            <a:r>
              <a:rPr lang="en-US" sz="2400" dirty="0">
                <a:latin typeface="Times New Roman" panose="02020603050405020304" pitchFamily="18" charset="0"/>
                <a:cs typeface="Times New Roman" panose="02020603050405020304" pitchFamily="18" charset="0"/>
              </a:rPr>
              <a:t>is also an advantage for the experts as it saves them the trouble of making these observations and get a rich dataset for next to no cost. </a:t>
            </a:r>
            <a:endParaRPr lang="en-US" sz="2400" dirty="0" smtClean="0">
              <a:latin typeface="Times New Roman" panose="02020603050405020304" pitchFamily="18" charset="0"/>
              <a:cs typeface="Times New Roman" panose="02020603050405020304" pitchFamily="18" charset="0"/>
            </a:endParaRPr>
          </a:p>
          <a:p>
            <a:pPr algn="just"/>
            <a:r>
              <a:rPr lang="en-US" sz="2400" dirty="0" smtClean="0">
                <a:latin typeface="Times New Roman" panose="02020603050405020304" pitchFamily="18" charset="0"/>
                <a:cs typeface="Times New Roman" panose="02020603050405020304" pitchFamily="18" charset="0"/>
              </a:rPr>
              <a:t>For </a:t>
            </a:r>
            <a:r>
              <a:rPr lang="en-US" sz="2400" dirty="0">
                <a:latin typeface="Times New Roman" panose="02020603050405020304" pitchFamily="18" charset="0"/>
                <a:cs typeface="Times New Roman" panose="02020603050405020304" pitchFamily="18" charset="0"/>
              </a:rPr>
              <a:t>wildlife, </a:t>
            </a:r>
            <a:r>
              <a:rPr lang="en-US" sz="2400" dirty="0" err="1">
                <a:latin typeface="Times New Roman" panose="02020603050405020304" pitchFamily="18" charset="0"/>
                <a:cs typeface="Times New Roman" panose="02020603050405020304" pitchFamily="18" charset="0"/>
              </a:rPr>
              <a:t>ebird</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inaturalist</a:t>
            </a:r>
            <a:r>
              <a:rPr lang="en-US" sz="2400" dirty="0">
                <a:latin typeface="Times New Roman" panose="02020603050405020304" pitchFamily="18" charset="0"/>
                <a:cs typeface="Times New Roman" panose="02020603050405020304" pitchFamily="18" charset="0"/>
              </a:rPr>
              <a:t> and </a:t>
            </a:r>
            <a:r>
              <a:rPr lang="en-US" sz="2400" dirty="0" err="1">
                <a:latin typeface="Times New Roman" panose="02020603050405020304" pitchFamily="18" charset="0"/>
                <a:cs typeface="Times New Roman" panose="02020603050405020304" pitchFamily="18" charset="0"/>
              </a:rPr>
              <a:t>india</a:t>
            </a:r>
            <a:r>
              <a:rPr lang="en-US" sz="2400" dirty="0">
                <a:latin typeface="Times New Roman" panose="02020603050405020304" pitchFamily="18" charset="0"/>
                <a:cs typeface="Times New Roman" panose="02020603050405020304" pitchFamily="18" charset="0"/>
              </a:rPr>
              <a:t> biodiversity portal are few of the famous ones being used in India. </a:t>
            </a:r>
          </a:p>
          <a:p>
            <a:endParaRPr lang="en-US" dirty="0"/>
          </a:p>
        </p:txBody>
      </p:sp>
    </p:spTree>
    <p:extLst>
      <p:ext uri="{BB962C8B-B14F-4D97-AF65-F5344CB8AC3E}">
        <p14:creationId xmlns:p14="http://schemas.microsoft.com/office/powerpoint/2010/main" val="12648958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1026" name="Picture 2" descr="Amur Falcons' migration - January to Decembe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450" y="0"/>
            <a:ext cx="1219445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amur falc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1202017"/>
            <a:ext cx="3325562" cy="2217041"/>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7563851" y="2001838"/>
            <a:ext cx="826169" cy="78565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2" name="Picture 8" descr="http://conservationindia.org/wp-content/files_mf/Amur-numbers-1-2013-CI-poster.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51033" y="3364999"/>
            <a:ext cx="4691758" cy="3127839"/>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a:stCxn id="4" idx="3"/>
          </p:cNvCxnSpPr>
          <p:nvPr/>
        </p:nvCxnSpPr>
        <p:spPr>
          <a:xfrm flipH="1">
            <a:off x="7251033" y="2672439"/>
            <a:ext cx="433808" cy="69256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a:stCxn id="4" idx="6"/>
          </p:cNvCxnSpPr>
          <p:nvPr/>
        </p:nvCxnSpPr>
        <p:spPr>
          <a:xfrm>
            <a:off x="8390020" y="2394667"/>
            <a:ext cx="3552771" cy="970332"/>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0" y="6581001"/>
            <a:ext cx="2005806" cy="276999"/>
          </a:xfrm>
          <a:prstGeom prst="rect">
            <a:avLst/>
          </a:prstGeom>
          <a:solidFill>
            <a:schemeClr val="tx1"/>
          </a:solidFill>
        </p:spPr>
        <p:txBody>
          <a:bodyPr wrap="none">
            <a:spAutoFit/>
          </a:bodyPr>
          <a:lstStyle/>
          <a:p>
            <a:r>
              <a:rPr lang="en-US" sz="1200" dirty="0" err="1" smtClean="0">
                <a:solidFill>
                  <a:schemeClr val="bg1"/>
                </a:solidFill>
              </a:rPr>
              <a:t>Source:conservationindia.org</a:t>
            </a:r>
            <a:endParaRPr lang="en-US" sz="1200" dirty="0">
              <a:solidFill>
                <a:schemeClr val="bg1"/>
              </a:solidFill>
            </a:endParaRPr>
          </a:p>
        </p:txBody>
      </p:sp>
      <p:sp>
        <p:nvSpPr>
          <p:cNvPr id="20" name="Title 1"/>
          <p:cNvSpPr txBox="1">
            <a:spLocks/>
          </p:cNvSpPr>
          <p:nvPr/>
        </p:nvSpPr>
        <p:spPr>
          <a:xfrm>
            <a:off x="-2450" y="0"/>
            <a:ext cx="3504726" cy="1012262"/>
          </a:xfrm>
          <a:prstGeom prst="rect">
            <a:avLst/>
          </a:prstGeom>
          <a:solidFill>
            <a:schemeClr val="tx1"/>
          </a:solidFill>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200" b="1" dirty="0" smtClean="0">
                <a:solidFill>
                  <a:schemeClr val="bg1"/>
                </a:solidFill>
              </a:rPr>
              <a:t>The Case of Amur Falcons</a:t>
            </a:r>
            <a:endParaRPr lang="en-US" sz="3200" b="1" dirty="0">
              <a:solidFill>
                <a:schemeClr val="bg1"/>
              </a:solidFill>
            </a:endParaRPr>
          </a:p>
        </p:txBody>
      </p:sp>
    </p:spTree>
    <p:extLst>
      <p:ext uri="{BB962C8B-B14F-4D97-AF65-F5344CB8AC3E}">
        <p14:creationId xmlns:p14="http://schemas.microsoft.com/office/powerpoint/2010/main" val="1267520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Amur Falcon </a:t>
            </a:r>
            <a:r>
              <a:rPr lang="en-US">
                <a:latin typeface="Times New Roman" panose="02020603050405020304" pitchFamily="18" charset="0"/>
                <a:cs typeface="Times New Roman" panose="02020603050405020304" pitchFamily="18" charset="0"/>
              </a:rPr>
              <a:t>is </a:t>
            </a:r>
            <a:r>
              <a:rPr lang="en-US" smtClean="0">
                <a:latin typeface="Times New Roman" panose="02020603050405020304" pitchFamily="18" charset="0"/>
                <a:cs typeface="Times New Roman" panose="02020603050405020304" pitchFamily="18" charset="0"/>
              </a:rPr>
              <a:t>a small </a:t>
            </a:r>
            <a:r>
              <a:rPr lang="en-US" dirty="0">
                <a:latin typeface="Times New Roman" panose="02020603050405020304" pitchFamily="18" charset="0"/>
                <a:cs typeface="Times New Roman" panose="02020603050405020304" pitchFamily="18" charset="0"/>
              </a:rPr>
              <a:t>pigeon-sized raptor. It has one of the longest migration routes in the world, covering almost 22000km in a single year. Their biggest congregation according to some estimates happens in the </a:t>
            </a:r>
            <a:r>
              <a:rPr lang="en-US" dirty="0" err="1">
                <a:latin typeface="Times New Roman" panose="02020603050405020304" pitchFamily="18" charset="0"/>
                <a:cs typeface="Times New Roman" panose="02020603050405020304" pitchFamily="18" charset="0"/>
              </a:rPr>
              <a:t>Wokha</a:t>
            </a:r>
            <a:r>
              <a:rPr lang="en-US" dirty="0">
                <a:latin typeface="Times New Roman" panose="02020603050405020304" pitchFamily="18" charset="0"/>
                <a:cs typeface="Times New Roman" panose="02020603050405020304" pitchFamily="18" charset="0"/>
              </a:rPr>
              <a:t> district of the north-eastern state of Nagaland. This entire data in this map was generated by people contributing their observations to </a:t>
            </a:r>
            <a:r>
              <a:rPr lang="en-US" dirty="0" err="1">
                <a:latin typeface="Times New Roman" panose="02020603050405020304" pitchFamily="18" charset="0"/>
                <a:cs typeface="Times New Roman" panose="02020603050405020304" pitchFamily="18" charset="0"/>
              </a:rPr>
              <a:t>ebird</a:t>
            </a:r>
            <a:r>
              <a:rPr lang="en-US" dirty="0">
                <a:latin typeface="Times New Roman" panose="02020603050405020304" pitchFamily="18" charset="0"/>
                <a:cs typeface="Times New Roman" panose="02020603050405020304" pitchFamily="18" charset="0"/>
              </a:rPr>
              <a:t>, an online citizen science portal for submitting observations of birds. </a:t>
            </a:r>
          </a:p>
          <a:p>
            <a:endParaRPr lang="en-US" dirty="0"/>
          </a:p>
        </p:txBody>
      </p:sp>
    </p:spTree>
    <p:extLst>
      <p:ext uri="{BB962C8B-B14F-4D97-AF65-F5344CB8AC3E}">
        <p14:creationId xmlns:p14="http://schemas.microsoft.com/office/powerpoint/2010/main" val="25994609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42626" y="296027"/>
            <a:ext cx="10336650" cy="6561973"/>
          </a:xfrm>
        </p:spPr>
      </p:pic>
    </p:spTree>
    <p:extLst>
      <p:ext uri="{BB962C8B-B14F-4D97-AF65-F5344CB8AC3E}">
        <p14:creationId xmlns:p14="http://schemas.microsoft.com/office/powerpoint/2010/main" val="22690237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In India, technology does not only aid in helping wildlife, but also humans. Wild </a:t>
            </a:r>
            <a:r>
              <a:rPr lang="en-US" dirty="0" err="1">
                <a:latin typeface="Times New Roman" panose="02020603050405020304" pitchFamily="18" charset="0"/>
                <a:cs typeface="Times New Roman" panose="02020603050405020304" pitchFamily="18" charset="0"/>
              </a:rPr>
              <a:t>seve</a:t>
            </a:r>
            <a:r>
              <a:rPr lang="en-US" dirty="0">
                <a:latin typeface="Times New Roman" panose="02020603050405020304" pitchFamily="18" charset="0"/>
                <a:cs typeface="Times New Roman" panose="02020603050405020304" pitchFamily="18" charset="0"/>
              </a:rPr>
              <a:t> is a mobile technology-based platform where a farmer can call a toll-free number to report a wildlife-conflict related incident. Trained personnel then physically come to help the farmer in filing compensation claims and other due processes to get fair compensation for their damage from the government. This helps the farmers be more tolerant of wildlife around them and ensure protection of the wildlife as well. </a:t>
            </a:r>
          </a:p>
          <a:p>
            <a:endParaRPr lang="en-US" dirty="0"/>
          </a:p>
        </p:txBody>
      </p:sp>
    </p:spTree>
    <p:extLst>
      <p:ext uri="{BB962C8B-B14F-4D97-AF65-F5344CB8AC3E}">
        <p14:creationId xmlns:p14="http://schemas.microsoft.com/office/powerpoint/2010/main" val="40799791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The Laterite Narrow-mouthed frog was discovered at End Point in 2016 as a result of a citizen’s observations. </a:t>
            </a:r>
          </a:p>
          <a:p>
            <a:endParaRPr lang="en-US" dirty="0"/>
          </a:p>
        </p:txBody>
      </p:sp>
    </p:spTree>
    <p:extLst>
      <p:ext uri="{BB962C8B-B14F-4D97-AF65-F5344CB8AC3E}">
        <p14:creationId xmlns:p14="http://schemas.microsoft.com/office/powerpoint/2010/main" val="48535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Which </a:t>
            </a:r>
            <a:r>
              <a:rPr lang="en-US" dirty="0" smtClean="0"/>
              <a:t>are the animals  that require conservation ???</a:t>
            </a:r>
            <a:endParaRPr lang="en-US" dirty="0"/>
          </a:p>
        </p:txBody>
      </p:sp>
    </p:spTree>
    <p:extLst>
      <p:ext uri="{BB962C8B-B14F-4D97-AF65-F5344CB8AC3E}">
        <p14:creationId xmlns:p14="http://schemas.microsoft.com/office/powerpoint/2010/main" val="4039107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61221" y="1"/>
            <a:ext cx="5630779" cy="2646945"/>
          </a:xfrm>
          <a:solidFill>
            <a:schemeClr val="tx1"/>
          </a:solidFill>
        </p:spPr>
        <p:txBody>
          <a:bodyPr>
            <a:normAutofit/>
          </a:bodyPr>
          <a:lstStyle/>
          <a:p>
            <a:pPr algn="ctr"/>
            <a:r>
              <a:rPr lang="en-US" b="1" dirty="0" smtClean="0">
                <a:solidFill>
                  <a:schemeClr val="bg1"/>
                </a:solidFill>
              </a:rPr>
              <a:t>Popular Subjects of Conservation </a:t>
            </a:r>
            <a:r>
              <a:rPr lang="en-US" b="1" dirty="0">
                <a:solidFill>
                  <a:schemeClr val="bg1"/>
                </a:solidFill>
              </a:rPr>
              <a:t>M</a:t>
            </a:r>
            <a:r>
              <a:rPr lang="en-US" b="1" dirty="0" smtClean="0">
                <a:solidFill>
                  <a:schemeClr val="bg1"/>
                </a:solidFill>
              </a:rPr>
              <a:t>easures</a:t>
            </a:r>
            <a:endParaRPr lang="en-US" b="1" dirty="0">
              <a:solidFill>
                <a:schemeClr val="bg1"/>
              </a:solidFill>
            </a:endParaRPr>
          </a:p>
        </p:txBody>
      </p:sp>
      <p:pic>
        <p:nvPicPr>
          <p:cNvPr id="3078" name="Picture 6" descr="Image result for royal bengal tige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8442" y="1"/>
            <a:ext cx="6729664"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0" y="6581001"/>
            <a:ext cx="2518611" cy="276999"/>
          </a:xfrm>
          <a:prstGeom prst="rect">
            <a:avLst/>
          </a:prstGeom>
          <a:solidFill>
            <a:schemeClr val="tx1"/>
          </a:solidFill>
        </p:spPr>
        <p:txBody>
          <a:bodyPr wrap="square" rtlCol="0">
            <a:spAutoFit/>
          </a:bodyPr>
          <a:lstStyle/>
          <a:p>
            <a:r>
              <a:rPr lang="en-US" sz="1200" dirty="0" smtClean="0">
                <a:solidFill>
                  <a:schemeClr val="bg1"/>
                </a:solidFill>
              </a:rPr>
              <a:t>Source: National Geographic Channel</a:t>
            </a:r>
            <a:endParaRPr lang="en-US" sz="1200" dirty="0">
              <a:solidFill>
                <a:schemeClr val="bg1"/>
              </a:solidFill>
            </a:endParaRPr>
          </a:p>
        </p:txBody>
      </p:sp>
      <p:pic>
        <p:nvPicPr>
          <p:cNvPr id="10" name="Picture 2" descr="Panda bears black and white fur is used for both communication and camouflag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84075" y="2646946"/>
            <a:ext cx="6315315" cy="421105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10908632" y="6581001"/>
            <a:ext cx="1283367" cy="276999"/>
          </a:xfrm>
          <a:prstGeom prst="rect">
            <a:avLst/>
          </a:prstGeom>
          <a:solidFill>
            <a:schemeClr val="tx1"/>
          </a:solidFill>
        </p:spPr>
        <p:txBody>
          <a:bodyPr wrap="square" rtlCol="0">
            <a:spAutoFit/>
          </a:bodyPr>
          <a:lstStyle/>
          <a:p>
            <a:r>
              <a:rPr lang="en-US" sz="1200" dirty="0" smtClean="0">
                <a:solidFill>
                  <a:schemeClr val="bg1"/>
                </a:solidFill>
              </a:rPr>
              <a:t>Source: Earth.org</a:t>
            </a:r>
            <a:endParaRPr lang="en-US" sz="1200" dirty="0">
              <a:solidFill>
                <a:schemeClr val="bg1"/>
              </a:solidFill>
            </a:endParaRPr>
          </a:p>
        </p:txBody>
      </p:sp>
    </p:spTree>
    <p:extLst>
      <p:ext uri="{BB962C8B-B14F-4D97-AF65-F5344CB8AC3E}">
        <p14:creationId xmlns:p14="http://schemas.microsoft.com/office/powerpoint/2010/main" val="19070033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smtClean="0"/>
              <a:t>When asked about what animals require conservation, the answer is usually a tiger or a panda or other such popular animals. But </a:t>
            </a:r>
            <a:r>
              <a:rPr lang="en-US" dirty="0"/>
              <a:t>these animals are usually not the one who are in most need of conservation. </a:t>
            </a:r>
            <a:endParaRPr lang="en-US" dirty="0" smtClean="0"/>
          </a:p>
          <a:p>
            <a:pPr algn="just"/>
            <a:r>
              <a:rPr lang="en-US" dirty="0" smtClean="0"/>
              <a:t>Furthermore</a:t>
            </a:r>
            <a:r>
              <a:rPr lang="en-US" dirty="0"/>
              <a:t>, these animals are somewhat easier to conserve because they are easily marketable due to either their cultural importance and/or innate aesthetic appeal. </a:t>
            </a:r>
            <a:endParaRPr lang="en-US" dirty="0" smtClean="0"/>
          </a:p>
          <a:p>
            <a:pPr algn="just"/>
            <a:r>
              <a:rPr lang="en-US" dirty="0" smtClean="0"/>
              <a:t>This </a:t>
            </a:r>
            <a:r>
              <a:rPr lang="en-US" dirty="0"/>
              <a:t>makes it easier to get funding and/or influence policy that enables their successful conservation.   </a:t>
            </a:r>
          </a:p>
          <a:p>
            <a:pPr marL="0" indent="0">
              <a:buNone/>
            </a:pPr>
            <a:endParaRPr lang="en-US" dirty="0"/>
          </a:p>
        </p:txBody>
      </p:sp>
    </p:spTree>
    <p:extLst>
      <p:ext uri="{BB962C8B-B14F-4D97-AF65-F5344CB8AC3E}">
        <p14:creationId xmlns:p14="http://schemas.microsoft.com/office/powerpoint/2010/main" val="22997199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596" y="0"/>
            <a:ext cx="9510164" cy="450783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1157" y="3603171"/>
            <a:ext cx="8325853" cy="3254829"/>
          </a:xfrm>
          <a:prstGeom prst="rect">
            <a:avLst/>
          </a:prstGeom>
        </p:spPr>
      </p:pic>
    </p:spTree>
    <p:extLst>
      <p:ext uri="{BB962C8B-B14F-4D97-AF65-F5344CB8AC3E}">
        <p14:creationId xmlns:p14="http://schemas.microsoft.com/office/powerpoint/2010/main" val="8439943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lvl="0" algn="just"/>
            <a:r>
              <a:rPr lang="en-US" dirty="0"/>
              <a:t>The success of their conservation is evident in their numbers. Tiger populations have risen 1300% since it was declared as the national animal 44 years ago and Panda populations have risen 17% in a decade and is no longer listed as endangered. </a:t>
            </a:r>
          </a:p>
          <a:p>
            <a:endParaRPr lang="en-US" dirty="0"/>
          </a:p>
        </p:txBody>
      </p:sp>
    </p:spTree>
    <p:extLst>
      <p:ext uri="{BB962C8B-B14F-4D97-AF65-F5344CB8AC3E}">
        <p14:creationId xmlns:p14="http://schemas.microsoft.com/office/powerpoint/2010/main" val="41652667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2285" y="390252"/>
            <a:ext cx="4090261" cy="1194742"/>
          </a:xfrm>
          <a:solidFill>
            <a:schemeClr val="tx1"/>
          </a:solidFill>
        </p:spPr>
        <p:txBody>
          <a:bodyPr>
            <a:normAutofit fontScale="90000"/>
          </a:bodyPr>
          <a:lstStyle/>
          <a:p>
            <a:pPr algn="ctr"/>
            <a:r>
              <a:rPr lang="en-US" b="1" dirty="0" smtClean="0">
                <a:solidFill>
                  <a:schemeClr val="bg1"/>
                </a:solidFill>
              </a:rPr>
              <a:t>Extinction risk of various animals</a:t>
            </a:r>
            <a:endParaRPr lang="en-US" b="1" dirty="0">
              <a:solidFill>
                <a:schemeClr val="bg1"/>
              </a:solidFill>
            </a:endParaRPr>
          </a:p>
        </p:txBody>
      </p:sp>
      <p:pic>
        <p:nvPicPr>
          <p:cNvPr id="2054" name="Picture 6" descr="RLI"/>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26" y="708500"/>
            <a:ext cx="6882063" cy="61495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graphic showing how one in four species of those assessed by the IUCN Red List are at risk of extinction, including 40% of amphibians and 14% of bird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02832" y="2341802"/>
            <a:ext cx="5189168" cy="451619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24517" y="6611779"/>
            <a:ext cx="2085827" cy="246221"/>
          </a:xfrm>
          <a:prstGeom prst="rect">
            <a:avLst/>
          </a:prstGeom>
          <a:solidFill>
            <a:schemeClr val="tx1"/>
          </a:solidFill>
        </p:spPr>
        <p:txBody>
          <a:bodyPr wrap="none">
            <a:spAutoFit/>
          </a:bodyPr>
          <a:lstStyle/>
          <a:p>
            <a:r>
              <a:rPr lang="en-US" sz="1000" b="0" i="1" dirty="0" smtClean="0">
                <a:solidFill>
                  <a:schemeClr val="bg1"/>
                </a:solidFill>
                <a:effectLst/>
                <a:latin typeface="Arial" panose="020B0604020202020204" pitchFamily="34" charset="0"/>
              </a:rPr>
              <a:t>Source: http://www.iucnredlist.org</a:t>
            </a:r>
            <a:endParaRPr lang="en-US" sz="1000" dirty="0">
              <a:solidFill>
                <a:schemeClr val="bg1"/>
              </a:solidFill>
            </a:endParaRPr>
          </a:p>
        </p:txBody>
      </p:sp>
    </p:spTree>
    <p:extLst>
      <p:ext uri="{BB962C8B-B14F-4D97-AF65-F5344CB8AC3E}">
        <p14:creationId xmlns:p14="http://schemas.microsoft.com/office/powerpoint/2010/main" val="28093732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Instead, there are other animals like amphibians which are in much higher need of conservation, as can be seen from the </a:t>
            </a:r>
            <a:r>
              <a:rPr lang="en-US" dirty="0" smtClean="0">
                <a:latin typeface="Times New Roman" panose="02020603050405020304" pitchFamily="18" charset="0"/>
                <a:cs typeface="Times New Roman" panose="02020603050405020304" pitchFamily="18" charset="0"/>
              </a:rPr>
              <a:t>graph. </a:t>
            </a:r>
          </a:p>
          <a:p>
            <a:pPr algn="just"/>
            <a:r>
              <a:rPr lang="en-US" dirty="0" smtClean="0">
                <a:latin typeface="Times New Roman" panose="02020603050405020304" pitchFamily="18" charset="0"/>
                <a:cs typeface="Times New Roman" panose="02020603050405020304" pitchFamily="18" charset="0"/>
              </a:rPr>
              <a:t>But </a:t>
            </a:r>
            <a:r>
              <a:rPr lang="en-US" dirty="0">
                <a:latin typeface="Times New Roman" panose="02020603050405020304" pitchFamily="18" charset="0"/>
                <a:cs typeface="Times New Roman" panose="02020603050405020304" pitchFamily="18" charset="0"/>
              </a:rPr>
              <a:t>there in lies the problem.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Animals </a:t>
            </a:r>
            <a:r>
              <a:rPr lang="en-US" dirty="0">
                <a:latin typeface="Times New Roman" panose="02020603050405020304" pitchFamily="18" charset="0"/>
                <a:cs typeface="Times New Roman" panose="02020603050405020304" pitchFamily="18" charset="0"/>
              </a:rPr>
              <a:t>like amphibians don’t receive adequate funding for conservation usually because of their weak cultural influence and lack of aesthetic appeal. This is a huge problem because their conservation requires specialist training and separate efforts for monitoring which requires considerable financial backing. It is also harder to influence policy for their conservation for the same aforementioned reasons. </a:t>
            </a:r>
          </a:p>
          <a:p>
            <a:endParaRPr lang="en-US" dirty="0"/>
          </a:p>
        </p:txBody>
      </p:sp>
    </p:spTree>
    <p:extLst>
      <p:ext uri="{BB962C8B-B14F-4D97-AF65-F5344CB8AC3E}">
        <p14:creationId xmlns:p14="http://schemas.microsoft.com/office/powerpoint/2010/main" val="137952452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201A318613B7A45A677AB87448EBEFD" ma:contentTypeVersion="4" ma:contentTypeDescription="Create a new document." ma:contentTypeScope="" ma:versionID="00a54ceccb2f2fb58c66e94e5c812e7d">
  <xsd:schema xmlns:xsd="http://www.w3.org/2001/XMLSchema" xmlns:xs="http://www.w3.org/2001/XMLSchema" xmlns:p="http://schemas.microsoft.com/office/2006/metadata/properties" xmlns:ns2="ddd0c2c3-955d-470d-9d2d-390866fe4cfb" targetNamespace="http://schemas.microsoft.com/office/2006/metadata/properties" ma:root="true" ma:fieldsID="6db6b25aacd2fa6aa60937532fb499b0" ns2:_="">
    <xsd:import namespace="ddd0c2c3-955d-470d-9d2d-390866fe4cfb"/>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d0c2c3-955d-470d-9d2d-390866fe4cf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48CA329-4119-4787-A02B-3DF9110E4855}"/>
</file>

<file path=customXml/itemProps2.xml><?xml version="1.0" encoding="utf-8"?>
<ds:datastoreItem xmlns:ds="http://schemas.openxmlformats.org/officeDocument/2006/customXml" ds:itemID="{564A46C0-A36B-4703-8051-A426CC5BB19D}"/>
</file>

<file path=customXml/itemProps3.xml><?xml version="1.0" encoding="utf-8"?>
<ds:datastoreItem xmlns:ds="http://schemas.openxmlformats.org/officeDocument/2006/customXml" ds:itemID="{2FD06834-A627-4DFC-8BDF-197AEBF254E9}"/>
</file>

<file path=docProps/app.xml><?xml version="1.0" encoding="utf-8"?>
<Properties xmlns="http://schemas.openxmlformats.org/officeDocument/2006/extended-properties" xmlns:vt="http://schemas.openxmlformats.org/officeDocument/2006/docPropsVTypes">
  <TotalTime>2047</TotalTime>
  <Words>1169</Words>
  <Application>Microsoft Office PowerPoint</Application>
  <PresentationFormat>Widescreen</PresentationFormat>
  <Paragraphs>50</Paragraphs>
  <Slides>15</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Times New Roman</vt:lpstr>
      <vt:lpstr>Office Theme</vt:lpstr>
      <vt:lpstr>Citizen Conservation</vt:lpstr>
      <vt:lpstr>PowerPoint Presentation</vt:lpstr>
      <vt:lpstr>PowerPoint Presentation</vt:lpstr>
      <vt:lpstr>Popular Subjects of Conservation Measures</vt:lpstr>
      <vt:lpstr>PowerPoint Presentation</vt:lpstr>
      <vt:lpstr>PowerPoint Presentation</vt:lpstr>
      <vt:lpstr>PowerPoint Presentation</vt:lpstr>
      <vt:lpstr>Extinction risk of various animals</vt:lpstr>
      <vt:lpstr>PowerPoint Presentation</vt:lpstr>
      <vt:lpstr>Citizen Science Initiatives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Rahul Narlanka</dc:creator>
  <cp:lastModifiedBy>Mahe</cp:lastModifiedBy>
  <cp:revision>68</cp:revision>
  <dcterms:created xsi:type="dcterms:W3CDTF">2019-08-08T04:31:03Z</dcterms:created>
  <dcterms:modified xsi:type="dcterms:W3CDTF">2019-09-11T04:37:05Z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0x0101005201A318613B7A45A677AB87448EBEFD</vt:lpwstr>
  </property>
</Properties>
</file>

<file path=docProps/thumbnail.jpeg>
</file>